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4" r:id="rId3"/>
    <p:sldId id="343" r:id="rId4"/>
    <p:sldId id="344" r:id="rId5"/>
    <p:sldId id="345" r:id="rId6"/>
    <p:sldId id="346" r:id="rId7"/>
    <p:sldId id="347" r:id="rId8"/>
    <p:sldId id="348" r:id="rId9"/>
    <p:sldId id="349" r:id="rId10"/>
    <p:sldId id="313" r:id="rId11"/>
  </p:sldIdLst>
  <p:sldSz cx="12192000" cy="6858000"/>
  <p:notesSz cx="6735763" cy="98663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3838"/>
    <a:srgbClr val="3F3F3F"/>
    <a:srgbClr val="F38E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2CA9907-1A16-4844-803A-DADDEE3FA2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AD5F9-EE2D-4F7B-93BB-644E0A86EB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7994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350F4-6593-4231-84CE-0A80775A12FE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C55C1-A341-4C17-A6A7-9054C5CAD4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6990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6970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8077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700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859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4663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65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222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7698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409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7699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6112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113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B6C7AA2Kkiw&amp;list=PLSHIqPCSNDscHEf5-JEvJ4vGz00DdLSvv&amp;index=11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s://www.youtube.com/watch?v=Yr5vrBUfQtk&amp;list=PLSHIqPCSNDscHEf5-JEvJ4vGz00DdLSvv&amp;index=1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hyperlink" Target="https://www.youtube.com/watch?v=L6vQw4khIX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16" name="Prostokąt 4"/>
          <p:cNvSpPr>
            <a:spLocks noChangeArrowheads="1"/>
          </p:cNvSpPr>
          <p:nvPr/>
        </p:nvSpPr>
        <p:spPr bwMode="auto">
          <a:xfrm>
            <a:off x="1007533" y="1268413"/>
            <a:ext cx="104648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pl-PL" altLang="pl-PL" sz="4000" b="1" dirty="0"/>
              <a:t>Przykłady planów strategicznych, plusy i minusy, przykłady dobrych praktyk samorządowych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2000" b="1" i="1" dirty="0"/>
          </a:p>
          <a:p>
            <a:pPr>
              <a:spcBef>
                <a:spcPct val="0"/>
              </a:spcBef>
              <a:buFontTx/>
              <a:buNone/>
            </a:pPr>
            <a:endParaRPr lang="pl-PL" altLang="pl-PL" sz="2000" dirty="0"/>
          </a:p>
        </p:txBody>
      </p:sp>
    </p:spTree>
    <p:extLst>
      <p:ext uri="{BB962C8B-B14F-4D97-AF65-F5344CB8AC3E}">
        <p14:creationId xmlns:p14="http://schemas.microsoft.com/office/powerpoint/2010/main" val="2215965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7" name="Tytuł 1"/>
          <p:cNvSpPr>
            <a:spLocks noGrp="1"/>
          </p:cNvSpPr>
          <p:nvPr>
            <p:ph type="ctrTitle"/>
          </p:nvPr>
        </p:nvSpPr>
        <p:spPr>
          <a:xfrm>
            <a:off x="1630017" y="860875"/>
            <a:ext cx="9250363" cy="4364037"/>
          </a:xfrm>
        </p:spPr>
        <p:txBody>
          <a:bodyPr>
            <a:noAutofit/>
          </a:bodyPr>
          <a:lstStyle/>
          <a:p>
            <a:pPr algn="l"/>
            <a:br>
              <a:rPr lang="pl-PL" sz="2000" dirty="0"/>
            </a:br>
            <a:r>
              <a:rPr lang="pl-PL" sz="2400" b="1" dirty="0"/>
              <a:t>Dziękuję za uwagę</a:t>
            </a:r>
            <a:br>
              <a:rPr lang="pl-PL" sz="2400" b="1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endParaRPr lang="pl-PL" sz="1050" i="1" dirty="0"/>
          </a:p>
        </p:txBody>
      </p:sp>
    </p:spTree>
    <p:extLst>
      <p:ext uri="{BB962C8B-B14F-4D97-AF65-F5344CB8AC3E}">
        <p14:creationId xmlns:p14="http://schemas.microsoft.com/office/powerpoint/2010/main" val="2168938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8" name="pole tekstowe 1"/>
          <p:cNvSpPr txBox="1">
            <a:spLocks noChangeArrowheads="1"/>
          </p:cNvSpPr>
          <p:nvPr/>
        </p:nvSpPr>
        <p:spPr bwMode="auto">
          <a:xfrm>
            <a:off x="1390651" y="1001714"/>
            <a:ext cx="844973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400" b="1" dirty="0"/>
              <a:t>Cel ogólny</a:t>
            </a:r>
          </a:p>
        </p:txBody>
      </p:sp>
      <p:sp>
        <p:nvSpPr>
          <p:cNvPr id="10" name="Prostokąt 2"/>
          <p:cNvSpPr>
            <a:spLocks noChangeArrowheads="1"/>
          </p:cNvSpPr>
          <p:nvPr/>
        </p:nvSpPr>
        <p:spPr bwMode="auto">
          <a:xfrm>
            <a:off x="814918" y="2492375"/>
            <a:ext cx="80645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Tx/>
              <a:buNone/>
            </a:pPr>
            <a:r>
              <a:rPr lang="pl-PL" altLang="pl-PL" sz="2400" dirty="0"/>
              <a:t>Określanie mocnych i słabych stron przykładowych planów strategicznych.</a:t>
            </a:r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003" y="2204864"/>
            <a:ext cx="3744416" cy="2808312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713376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ole tekstowe 1"/>
          <p:cNvSpPr txBox="1">
            <a:spLocks noChangeArrowheads="1"/>
          </p:cNvSpPr>
          <p:nvPr/>
        </p:nvSpPr>
        <p:spPr bwMode="auto">
          <a:xfrm>
            <a:off x="814918" y="765176"/>
            <a:ext cx="844973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400" b="1" dirty="0"/>
              <a:t>Cele szczegółowe</a:t>
            </a:r>
          </a:p>
        </p:txBody>
      </p:sp>
      <p:sp>
        <p:nvSpPr>
          <p:cNvPr id="7" name="Prostokąt 6"/>
          <p:cNvSpPr/>
          <p:nvPr/>
        </p:nvSpPr>
        <p:spPr>
          <a:xfrm>
            <a:off x="814917" y="1700214"/>
            <a:ext cx="10752667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Uczestnik szkolenia:</a:t>
            </a:r>
          </a:p>
          <a:p>
            <a:pPr>
              <a:defRPr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określa różnicę pomiędzy strategią a planem strategicznym,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analizuje i ocenia plany strategiczne pod kątem mocnych stron i obszarów do poprawy.</a:t>
            </a:r>
          </a:p>
        </p:txBody>
      </p:sp>
      <p:pic>
        <p:nvPicPr>
          <p:cNvPr id="8" name="Picture 7" descr="Znalezione obrazy dla zapytania ce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478" y="4001678"/>
            <a:ext cx="8832981" cy="1515554"/>
          </a:xfrm>
          <a:prstGeom prst="rect">
            <a:avLst/>
          </a:prstGeom>
          <a:noFill/>
          <a:scene3d>
            <a:camera prst="perspectiveRelaxed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891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ole tekstowe 1"/>
          <p:cNvSpPr txBox="1">
            <a:spLocks noChangeArrowheads="1"/>
          </p:cNvSpPr>
          <p:nvPr/>
        </p:nvSpPr>
        <p:spPr bwMode="auto">
          <a:xfrm>
            <a:off x="814918" y="692151"/>
            <a:ext cx="844973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400" b="1" dirty="0"/>
              <a:t>Treści </a:t>
            </a:r>
          </a:p>
        </p:txBody>
      </p:sp>
      <p:sp>
        <p:nvSpPr>
          <p:cNvPr id="7" name="Prostokąt 2"/>
          <p:cNvSpPr>
            <a:spLocks noChangeArrowheads="1"/>
          </p:cNvSpPr>
          <p:nvPr/>
        </p:nvSpPr>
        <p:spPr bwMode="auto">
          <a:xfrm>
            <a:off x="819152" y="1844676"/>
            <a:ext cx="11042649" cy="171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Tx/>
              <a:buNone/>
            </a:pPr>
            <a:r>
              <a:rPr lang="pl-PL" altLang="pl-PL" sz="2400" dirty="0"/>
              <a:t>1. Przykłady planów strategicznych – analiza i ocena ich praktycznej przydatności. </a:t>
            </a:r>
          </a:p>
          <a:p>
            <a:pPr>
              <a:buFontTx/>
              <a:buNone/>
            </a:pPr>
            <a:r>
              <a:rPr lang="pl-PL" altLang="pl-PL" sz="2400" dirty="0"/>
              <a:t>2. Plusy i minusy strategii- omówienie wyników badań nad strategiami. </a:t>
            </a:r>
          </a:p>
          <a:p>
            <a:pPr>
              <a:buFontTx/>
              <a:buNone/>
            </a:pPr>
            <a:r>
              <a:rPr lang="pl-PL" altLang="pl-PL" sz="2400" dirty="0"/>
              <a:t>3. Przykłady dobrych praktyk.</a:t>
            </a:r>
            <a:r>
              <a:rPr lang="pl-PL" altLang="pl-PL" sz="2400" b="1" dirty="0"/>
              <a:t>    </a:t>
            </a:r>
            <a:endParaRPr lang="pl-PL" altLang="pl-PL" sz="2400" dirty="0"/>
          </a:p>
        </p:txBody>
      </p:sp>
      <p:pic>
        <p:nvPicPr>
          <p:cNvPr id="8" name="Picture 5" descr="Znalezione obrazy dla zapytania strategi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185" y="3527426"/>
            <a:ext cx="5471583" cy="218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4125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ole tekstowe 3"/>
          <p:cNvSpPr txBox="1">
            <a:spLocks noChangeArrowheads="1"/>
          </p:cNvSpPr>
          <p:nvPr/>
        </p:nvSpPr>
        <p:spPr bwMode="auto">
          <a:xfrm>
            <a:off x="814918" y="1052513"/>
            <a:ext cx="931333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400" b="1" dirty="0"/>
              <a:t>Analiza przykładowych planów strategicznych – ocena ich praktycznej przydatności</a:t>
            </a:r>
          </a:p>
        </p:txBody>
      </p:sp>
      <p:sp>
        <p:nvSpPr>
          <p:cNvPr id="7" name="Prostokąt 1"/>
          <p:cNvSpPr>
            <a:spLocks noChangeArrowheads="1"/>
          </p:cNvSpPr>
          <p:nvPr/>
        </p:nvSpPr>
        <p:spPr bwMode="auto">
          <a:xfrm>
            <a:off x="719667" y="2046288"/>
            <a:ext cx="10369551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pl-PL" altLang="pl-PL" sz="2400" i="1" dirty="0"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400" i="1" dirty="0">
                <a:cs typeface="Times New Roman" pitchFamily="18" charset="0"/>
              </a:rPr>
              <a:t>Jakie plusy dostrzegacie w analizowanych dokumentach? – </a:t>
            </a:r>
            <a:r>
              <a:rPr lang="pl-PL" altLang="pl-PL" sz="2400" dirty="0">
                <a:cs typeface="Times New Roman" pitchFamily="18" charset="0"/>
              </a:rPr>
              <a:t>zapis na zielonych kartkach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2400" i="1" dirty="0"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400" i="1" dirty="0">
                <a:cs typeface="Times New Roman" pitchFamily="18" charset="0"/>
              </a:rPr>
              <a:t>Jakie są minusy tych strategii? – </a:t>
            </a:r>
            <a:r>
              <a:rPr lang="pl-PL" altLang="pl-PL" sz="2400" dirty="0">
                <a:cs typeface="Times New Roman" pitchFamily="18" charset="0"/>
              </a:rPr>
              <a:t>zapis na kartkach czerwonych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2400" i="1" dirty="0"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400" i="1" dirty="0">
                <a:cs typeface="Times New Roman" pitchFamily="18" charset="0"/>
              </a:rPr>
              <a:t> </a:t>
            </a:r>
            <a:endParaRPr lang="pl-PL" altLang="pl-PL" sz="2400" i="1" dirty="0"/>
          </a:p>
        </p:txBody>
      </p:sp>
    </p:spTree>
    <p:extLst>
      <p:ext uri="{BB962C8B-B14F-4D97-AF65-F5344CB8AC3E}">
        <p14:creationId xmlns:p14="http://schemas.microsoft.com/office/powerpoint/2010/main" val="610642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1"/>
          <p:cNvSpPr>
            <a:spLocks noChangeArrowheads="1"/>
          </p:cNvSpPr>
          <p:nvPr/>
        </p:nvSpPr>
        <p:spPr bwMode="auto">
          <a:xfrm>
            <a:off x="912285" y="852489"/>
            <a:ext cx="10367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000" b="1"/>
              <a:t>Analiza przykładowych planów strategicznych – ocena ich praktycznej przydatności</a:t>
            </a:r>
          </a:p>
        </p:txBody>
      </p:sp>
      <p:sp>
        <p:nvSpPr>
          <p:cNvPr id="7" name="pole tekstowe 3"/>
          <p:cNvSpPr txBox="1">
            <a:spLocks noChangeArrowheads="1"/>
          </p:cNvSpPr>
          <p:nvPr/>
        </p:nvSpPr>
        <p:spPr bwMode="auto">
          <a:xfrm>
            <a:off x="912285" y="2276475"/>
            <a:ext cx="10079567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000" dirty="0"/>
              <a:t>Odczytujemy propozycje zapisane na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 dirty="0"/>
              <a:t>zielonych kartkach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 dirty="0"/>
              <a:t>i przyklejamy je na plakat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 dirty="0"/>
              <a:t>z napisem „plusy”.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 dirty="0"/>
              <a:t>Odczytujemy propozycje zapisane na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 dirty="0"/>
              <a:t>czerwonych kartkach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 dirty="0"/>
              <a:t>i przyklejamy je na plakacie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 dirty="0"/>
              <a:t>z napisem „minusy”. 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2000" dirty="0"/>
          </a:p>
          <a:p>
            <a:pPr>
              <a:spcBef>
                <a:spcPct val="0"/>
              </a:spcBef>
              <a:buFontTx/>
              <a:buNone/>
            </a:pPr>
            <a:endParaRPr lang="pl-PL" altLang="pl-PL" sz="2000" dirty="0"/>
          </a:p>
        </p:txBody>
      </p:sp>
      <p:pic>
        <p:nvPicPr>
          <p:cNvPr id="8" name="Picture 6" descr="Znalezione obrazy dla zapytania sygnalizacja świetln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1" y="2492376"/>
            <a:ext cx="3050116" cy="287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5291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1"/>
          <p:cNvSpPr>
            <a:spLocks noChangeArrowheads="1"/>
          </p:cNvSpPr>
          <p:nvPr/>
        </p:nvSpPr>
        <p:spPr bwMode="auto">
          <a:xfrm>
            <a:off x="941918" y="908051"/>
            <a:ext cx="103695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000" b="1" dirty="0"/>
              <a:t>Analiza przykładowych planów strategicznych – ocena ich praktycznej przydatności</a:t>
            </a:r>
          </a:p>
        </p:txBody>
      </p:sp>
      <p:sp>
        <p:nvSpPr>
          <p:cNvPr id="7" name="pole tekstowe 2"/>
          <p:cNvSpPr txBox="1">
            <a:spLocks noChangeArrowheads="1"/>
          </p:cNvSpPr>
          <p:nvPr/>
        </p:nvSpPr>
        <p:spPr bwMode="auto">
          <a:xfrm>
            <a:off x="599018" y="2349501"/>
            <a:ext cx="8291052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pl-PL" altLang="pl-PL" sz="2000" i="1" dirty="0"/>
              <a:t>Na co jeszcze warto zwrócić uwagę, tworząc ostateczną wersję planu?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pl-PL" altLang="pl-PL" sz="2000" i="1" dirty="0"/>
              <a:t>O co warto go uzupełnić?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pl-PL" altLang="pl-PL" sz="2000" i="1" dirty="0"/>
              <a:t>Czego należy się wystrzegać</a:t>
            </a:r>
            <a:r>
              <a:rPr lang="pl-PL" altLang="pl-PL" sz="2000" dirty="0"/>
              <a:t>?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pl-PL" altLang="pl-PL" sz="2000" dirty="0"/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pl-PL" altLang="pl-PL" sz="2000" dirty="0"/>
              <a:t>Praca w grupach w ramach danych JST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pl-PL" altLang="pl-PL" sz="2000" dirty="0"/>
              <a:t>Wypowiedź na forum</a:t>
            </a:r>
          </a:p>
        </p:txBody>
      </p:sp>
    </p:spTree>
    <p:extLst>
      <p:ext uri="{BB962C8B-B14F-4D97-AF65-F5344CB8AC3E}">
        <p14:creationId xmlns:p14="http://schemas.microsoft.com/office/powerpoint/2010/main" val="1892000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1"/>
          <p:cNvSpPr>
            <a:spLocks noChangeArrowheads="1"/>
          </p:cNvSpPr>
          <p:nvPr/>
        </p:nvSpPr>
        <p:spPr bwMode="auto">
          <a:xfrm>
            <a:off x="747185" y="854075"/>
            <a:ext cx="1036743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pl-PL" altLang="pl-PL" sz="2000" b="1" dirty="0"/>
              <a:t>Przykłady dobrych praktyk</a:t>
            </a:r>
            <a:endParaRPr lang="pl-PL" altLang="pl-PL" sz="2000" dirty="0">
              <a:cs typeface="Times New Roman" pitchFamily="18" charset="0"/>
            </a:endParaRPr>
          </a:p>
        </p:txBody>
      </p:sp>
      <p:sp>
        <p:nvSpPr>
          <p:cNvPr id="7" name="Prostokąt 1"/>
          <p:cNvSpPr>
            <a:spLocks noChangeArrowheads="1"/>
          </p:cNvSpPr>
          <p:nvPr/>
        </p:nvSpPr>
        <p:spPr bwMode="auto">
          <a:xfrm>
            <a:off x="702734" y="1501775"/>
            <a:ext cx="10847917" cy="2041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FontTx/>
              <a:buAutoNum type="arabicParenR"/>
            </a:pPr>
            <a:r>
              <a:rPr lang="pl-PL" altLang="pl-PL" sz="1800" i="1" dirty="0">
                <a:solidFill>
                  <a:srgbClr val="000000"/>
                </a:solidFill>
                <a:cs typeface="Times New Roman" pitchFamily="18" charset="0"/>
              </a:rPr>
              <a:t>Bydgoszcz- miasto strategicznie zarządzanej edukacji Cz. I </a:t>
            </a:r>
            <a:r>
              <a:rPr lang="pl-PL" altLang="pl-PL" sz="1800" i="1" dirty="0" err="1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pl-PL" altLang="pl-PL" sz="1800" i="1" dirty="0">
                <a:solidFill>
                  <a:srgbClr val="000000"/>
                </a:solidFill>
                <a:cs typeface="Times New Roman" pitchFamily="18" charset="0"/>
              </a:rPr>
              <a:t> II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600" u="sng" dirty="0">
                <a:hlinkClick r:id="rId7"/>
              </a:rPr>
              <a:t>https://www.youtube.com/watch?v=Yr5vrBUfQtk&amp;list=PLSHIqPCSNDscHEf5-JEvJ4vGz00DdLSvv&amp;index=10</a:t>
            </a:r>
            <a:endParaRPr lang="pl-PL" altLang="pl-PL" sz="1600" dirty="0"/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600" u="sng" dirty="0">
                <a:hlinkClick r:id="rId8"/>
              </a:rPr>
              <a:t>https://www.youtube.com/watch?v=B6C7AA2Kkiw&amp;list=PLSHIqPCSNDscHEf5-JEvJ4vGz00DdLSvv&amp;index=11</a:t>
            </a:r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1800" i="1" dirty="0">
                <a:solidFill>
                  <a:srgbClr val="000000"/>
                </a:solidFill>
                <a:cs typeface="Times New Roman" pitchFamily="18" charset="0"/>
              </a:rPr>
              <a:t>2) Jarocin – Gmina szkół i przedszkoli nie tylko publicznych</a:t>
            </a:r>
          </a:p>
          <a:p>
            <a:pPr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FontTx/>
              <a:buNone/>
            </a:pPr>
            <a:r>
              <a:rPr lang="pl-PL" altLang="pl-PL" sz="1600" u="sng" dirty="0">
                <a:hlinkClick r:id="rId9"/>
              </a:rPr>
              <a:t>https://www.youtube.com/watch?v=L6vQw4khIX0</a:t>
            </a:r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8" name="pole tekstowe 2"/>
          <p:cNvSpPr txBox="1">
            <a:spLocks noChangeArrowheads="1"/>
          </p:cNvSpPr>
          <p:nvPr/>
        </p:nvSpPr>
        <p:spPr bwMode="auto">
          <a:xfrm>
            <a:off x="527051" y="3999991"/>
            <a:ext cx="8833059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000" dirty="0"/>
              <a:t>Zwracamy uwagę na wypowiedzi autorów strategii rozwoju lokalnej oświaty. 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2000" i="1" dirty="0"/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 b="1" i="1" dirty="0"/>
              <a:t>Jak proces wdrożenia strategicznych dokumentów zarządzania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 b="1" i="1" dirty="0"/>
              <a:t>lokalną oświatą oceniają ich autorzy? </a:t>
            </a:r>
            <a:r>
              <a:rPr lang="pl-PL" altLang="pl-PL" sz="2000" dirty="0"/>
              <a:t>- dyskusja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2000" dirty="0"/>
          </a:p>
        </p:txBody>
      </p:sp>
    </p:spTree>
    <p:extLst>
      <p:ext uri="{BB962C8B-B14F-4D97-AF65-F5344CB8AC3E}">
        <p14:creationId xmlns:p14="http://schemas.microsoft.com/office/powerpoint/2010/main" val="2619080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1"/>
          <p:cNvSpPr>
            <a:spLocks noChangeArrowheads="1"/>
          </p:cNvSpPr>
          <p:nvPr/>
        </p:nvSpPr>
        <p:spPr bwMode="auto">
          <a:xfrm>
            <a:off x="912285" y="1196975"/>
            <a:ext cx="1036743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pl-PL" altLang="pl-PL" sz="2000" b="1"/>
              <a:t>Podsumowanie</a:t>
            </a:r>
            <a:endParaRPr lang="pl-PL" altLang="pl-PL" sz="2000">
              <a:cs typeface="Times New Roman" pitchFamily="18" charset="0"/>
            </a:endParaRPr>
          </a:p>
        </p:txBody>
      </p:sp>
      <p:sp>
        <p:nvSpPr>
          <p:cNvPr id="7" name="Prostokąt 1"/>
          <p:cNvSpPr>
            <a:spLocks noChangeArrowheads="1"/>
          </p:cNvSpPr>
          <p:nvPr/>
        </p:nvSpPr>
        <p:spPr bwMode="auto">
          <a:xfrm>
            <a:off x="814918" y="2344738"/>
            <a:ext cx="9313333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pl-PL" altLang="pl-PL" sz="2000" dirty="0">
                <a:cs typeface="Times New Roman" pitchFamily="18" charset="0"/>
              </a:rPr>
              <a:t>Zapiszcie treść </a:t>
            </a:r>
            <a:r>
              <a:rPr lang="pl-PL" altLang="pl-PL" sz="2000" dirty="0" err="1">
                <a:cs typeface="Times New Roman" pitchFamily="18" charset="0"/>
              </a:rPr>
              <a:t>sms-a</a:t>
            </a:r>
            <a:r>
              <a:rPr lang="pl-PL" altLang="pl-PL" sz="2000" dirty="0">
                <a:cs typeface="Times New Roman" pitchFamily="18" charset="0"/>
              </a:rPr>
              <a:t>, którego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pl-PL" altLang="pl-PL" sz="2000" dirty="0">
                <a:cs typeface="Times New Roman" pitchFamily="18" charset="0"/>
              </a:rPr>
              <a:t>wysłalibyście do swojego szefa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pl-PL" altLang="pl-PL" sz="2000" dirty="0">
                <a:cs typeface="Times New Roman" pitchFamily="18" charset="0"/>
              </a:rPr>
              <a:t>po tej sesji.</a:t>
            </a:r>
          </a:p>
        </p:txBody>
      </p:sp>
      <p:pic>
        <p:nvPicPr>
          <p:cNvPr id="8" name="Picture 6" descr="Znalezione obrazy dla zapytania telefon komórkow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584" y="1397001"/>
            <a:ext cx="6000749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107634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455</Words>
  <Application>Microsoft Office PowerPoint</Application>
  <PresentationFormat>Panoramiczny</PresentationFormat>
  <Paragraphs>71</Paragraphs>
  <Slides>10</Slides>
  <Notes>10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Dziękuję za uwagę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Katarzyna Grzesiak</dc:creator>
  <cp:lastModifiedBy>Katarzyna Grzesiak</cp:lastModifiedBy>
  <cp:revision>17</cp:revision>
  <cp:lastPrinted>2017-12-07T07:25:12Z</cp:lastPrinted>
  <dcterms:created xsi:type="dcterms:W3CDTF">2014-06-23T09:24:46Z</dcterms:created>
  <dcterms:modified xsi:type="dcterms:W3CDTF">2018-03-26T06:58:59Z</dcterms:modified>
</cp:coreProperties>
</file>